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8" r:id="rId6"/>
    <p:sldId id="272" r:id="rId7"/>
    <p:sldId id="280" r:id="rId8"/>
    <p:sldId id="292" r:id="rId9"/>
    <p:sldId id="293" r:id="rId10"/>
    <p:sldId id="294" r:id="rId11"/>
    <p:sldId id="295" r:id="rId12"/>
    <p:sldId id="284" r:id="rId13"/>
    <p:sldId id="285" r:id="rId14"/>
    <p:sldId id="286" r:id="rId15"/>
    <p:sldId id="296" r:id="rId16"/>
    <p:sldId id="287" r:id="rId17"/>
    <p:sldId id="290" r:id="rId18"/>
    <p:sldId id="297" r:id="rId19"/>
    <p:sldId id="299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492" autoAdjust="0"/>
  </p:normalViewPr>
  <p:slideViewPr>
    <p:cSldViewPr>
      <p:cViewPr varScale="1">
        <p:scale>
          <a:sx n="59" d="100"/>
          <a:sy n="59" d="100"/>
        </p:scale>
        <p:origin x="84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10/29/2019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10/29/2019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7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1135746"/>
            <a:ext cx="1217066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1" y="362396"/>
            <a:ext cx="6858000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5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089595"/>
            <a:ext cx="6858000" cy="88634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C9606-706C-44A8-9043-7F4E76484FDA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9E8E-5E96-4019-83DE-0BF8963B37DA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7056319" y="299320"/>
            <a:ext cx="1063300" cy="393137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20"/>
            <a:ext cx="9144000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150517"/>
            <a:ext cx="1371600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150517"/>
            <a:ext cx="6172200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0777-5727-4818-8F19-7BDBB057DCB7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EAB6-D297-4170-B747-E232B8704EF8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3124415"/>
            <a:ext cx="1217066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1932521"/>
            <a:ext cx="6858000" cy="2105367"/>
          </a:xfrm>
        </p:spPr>
        <p:txBody>
          <a:bodyPr anchor="b">
            <a:normAutofit/>
          </a:bodyPr>
          <a:lstStyle>
            <a:lvl1pPr algn="l">
              <a:defRPr sz="45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4084267"/>
            <a:ext cx="6858000" cy="933297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3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48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56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272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1998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69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96A2-5CF8-463F-A14E-3AB6E0DCA1A7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282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E0C0-8796-4A20-A03F-65D6B8F301B9}" type="datetime1">
              <a:rPr lang="en-US" smtClean="0"/>
              <a:t>10/29/2019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282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282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5519-739D-46BF-B331-863C7F52EF73}" type="datetime1">
              <a:rPr lang="en-US" smtClean="0"/>
              <a:t>10/29/2019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481D2-41B9-4037-A8C4-8680A7C22090}" type="datetime1">
              <a:rPr lang="en-US" smtClean="0"/>
              <a:t>10/29/2019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2A29-62C9-44B4-8773-069645AEF947}" type="datetime1">
              <a:rPr lang="en-US" smtClean="0"/>
              <a:t>10/29/2019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1" y="1600200"/>
            <a:ext cx="45720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600202"/>
            <a:ext cx="2590800" cy="4571999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ADD-A696-4C4E-888B-BECA41118D97}" type="datetime1">
              <a:rPr lang="en-US" smtClean="0"/>
              <a:t>10/29/2019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4404" y="1600200"/>
            <a:ext cx="5029197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457120" indent="0">
              <a:buNone/>
              <a:defRPr sz="2775"/>
            </a:lvl2pPr>
            <a:lvl3pPr marL="914240" indent="0">
              <a:buNone/>
              <a:defRPr sz="2400"/>
            </a:lvl3pPr>
            <a:lvl4pPr marL="1371360" indent="0">
              <a:buNone/>
              <a:defRPr sz="2025"/>
            </a:lvl4pPr>
            <a:lvl5pPr marL="1828480" indent="0">
              <a:buNone/>
              <a:defRPr sz="2025"/>
            </a:lvl5pPr>
            <a:lvl6pPr marL="2285600" indent="0">
              <a:buNone/>
              <a:defRPr sz="2025"/>
            </a:lvl6pPr>
            <a:lvl7pPr marL="2742720" indent="0">
              <a:buNone/>
              <a:defRPr sz="2025"/>
            </a:lvl7pPr>
            <a:lvl8pPr marL="3199840" indent="0">
              <a:buNone/>
              <a:defRPr sz="2025"/>
            </a:lvl8pPr>
            <a:lvl9pPr marL="3656960" indent="0">
              <a:buNone/>
              <a:defRPr sz="2025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600200"/>
            <a:ext cx="2133600" cy="3759200"/>
          </a:xfrm>
        </p:spPr>
        <p:txBody>
          <a:bodyPr anchor="b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D8DE-E74B-41C7-94DD-598435CFF0EA}" type="datetime1">
              <a:rPr lang="en-US" smtClean="0"/>
              <a:t>10/29/2019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2" y="800554"/>
            <a:ext cx="797475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6448425"/>
            <a:ext cx="621792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448425"/>
            <a:ext cx="10668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1A53674-9CDA-4DA2-A6A8-A89A32BC046E}" type="datetime1">
              <a:rPr lang="en-US" smtClean="0"/>
              <a:t>10/29/2019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48425"/>
            <a:ext cx="6096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24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0" indent="-228560" algn="l" defTabSz="91424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66829" indent="-228560" algn="l" defTabSz="91424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5098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367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81635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904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58173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96442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34710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Ingredients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Convenience / Processed Food</a:t>
            </a: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Nutritive Value of Convenience / Processed Food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macro-nutrients and minerals in convenience foods are not affected by food processing</a:t>
            </a:r>
          </a:p>
          <a:p>
            <a:r>
              <a:rPr lang="en-US" dirty="0"/>
              <a:t>Convenience foods have less dietary </a:t>
            </a:r>
            <a:r>
              <a:rPr lang="en-US" dirty="0" err="1"/>
              <a:t>fibre</a:t>
            </a:r>
            <a:r>
              <a:rPr lang="en-US" dirty="0"/>
              <a:t> than fresh foods</a:t>
            </a:r>
          </a:p>
          <a:p>
            <a:r>
              <a:rPr lang="en-US" dirty="0"/>
              <a:t>Vitamin B complex and vitamin C are lost in canning, bottling and drying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3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32521"/>
            <a:ext cx="7238999" cy="2105367"/>
          </a:xfrm>
        </p:spPr>
        <p:txBody>
          <a:bodyPr>
            <a:normAutofit fontScale="90000"/>
          </a:bodyPr>
          <a:lstStyle/>
          <a:p>
            <a:r>
              <a:rPr lang="en-US" dirty="0"/>
              <a:t>Choice and Storage of Convenience / Processed Food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6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and Storage of Convenience / Processed Food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Choosing convenience / processed Food</a:t>
            </a:r>
          </a:p>
          <a:p>
            <a:r>
              <a:rPr lang="en-US" dirty="0"/>
              <a:t>Check the expiry date</a:t>
            </a:r>
          </a:p>
          <a:p>
            <a:r>
              <a:rPr lang="en-US" dirty="0"/>
              <a:t>Cans should not be bulging, dented, or rusty</a:t>
            </a:r>
          </a:p>
          <a:p>
            <a:r>
              <a:rPr lang="en-US" dirty="0"/>
              <a:t>Bottles and packets of dried foods should be completely sealed and not opened</a:t>
            </a:r>
          </a:p>
          <a:p>
            <a:r>
              <a:rPr lang="en-US" dirty="0"/>
              <a:t>Frozen foods should not have signs of re-freezing, e.g. with large pieces of ice crystals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7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and Storage of Convenience / Processed Food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Storing convenience / processed Food</a:t>
            </a:r>
          </a:p>
          <a:p>
            <a:r>
              <a:rPr lang="en-US" dirty="0"/>
              <a:t>Store canned, bottled and dried foods in dry, ventilated cupboards</a:t>
            </a:r>
          </a:p>
          <a:p>
            <a:r>
              <a:rPr lang="en-US" dirty="0"/>
              <a:t>Store frozen foods in the freezer</a:t>
            </a:r>
          </a:p>
          <a:p>
            <a:r>
              <a:rPr lang="en-US" dirty="0"/>
              <a:t>Use according to the expiry 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32521"/>
            <a:ext cx="7543799" cy="2105367"/>
          </a:xfrm>
        </p:spPr>
        <p:txBody>
          <a:bodyPr>
            <a:normAutofit fontScale="90000"/>
          </a:bodyPr>
          <a:lstStyle/>
          <a:p>
            <a:r>
              <a:rPr lang="en-US" dirty="0"/>
              <a:t>Food and Nutrition Labelling of Convenience / Processed Food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4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Nutrition Labelling of Convenience / Processed Food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Labelling of convenience / processed food is controlled in Hong Kong legislation:</a:t>
            </a:r>
          </a:p>
          <a:p>
            <a:r>
              <a:rPr lang="en-HK" dirty="0"/>
              <a:t>List of ingredients</a:t>
            </a:r>
          </a:p>
          <a:p>
            <a:pPr lvl="1"/>
            <a:r>
              <a:rPr lang="en-HK" dirty="0" smtClean="0"/>
              <a:t>Pre-packaged </a:t>
            </a:r>
            <a:r>
              <a:rPr lang="en-HK" dirty="0"/>
              <a:t>food shall be legibly marked or labelled with a list of ingredients</a:t>
            </a:r>
          </a:p>
          <a:p>
            <a:r>
              <a:rPr lang="en-HK" dirty="0"/>
              <a:t>List of allergenic substance</a:t>
            </a:r>
          </a:p>
          <a:p>
            <a:pPr lvl="1"/>
            <a:r>
              <a:rPr lang="en-HK" dirty="0"/>
              <a:t>If a food consists of or contains any of the following substances—</a:t>
            </a:r>
          </a:p>
          <a:p>
            <a:pPr lvl="2"/>
            <a:r>
              <a:rPr lang="en-HK" dirty="0"/>
              <a:t>Cereals containing gluten (namely wheat, rye, barley, oats, spelt, their hybridized strains and their products);</a:t>
            </a:r>
          </a:p>
          <a:p>
            <a:pPr lvl="2"/>
            <a:r>
              <a:rPr lang="en-HK" dirty="0"/>
              <a:t>Crustacea and crustacean products;</a:t>
            </a:r>
          </a:p>
          <a:p>
            <a:pPr lvl="2"/>
            <a:r>
              <a:rPr lang="en-HK" dirty="0"/>
              <a:t>Eggs and egg products;</a:t>
            </a:r>
          </a:p>
          <a:p>
            <a:pPr lvl="2"/>
            <a:r>
              <a:rPr lang="en-HK" dirty="0"/>
              <a:t>Fish and fish products;</a:t>
            </a:r>
          </a:p>
          <a:p>
            <a:pPr lvl="2"/>
            <a:r>
              <a:rPr lang="en-HK" dirty="0"/>
              <a:t>Peanuts, </a:t>
            </a:r>
            <a:r>
              <a:rPr lang="en-HK" dirty="0" smtClean="0"/>
              <a:t>soya beans </a:t>
            </a:r>
            <a:r>
              <a:rPr lang="en-HK" dirty="0"/>
              <a:t>and their products;</a:t>
            </a:r>
          </a:p>
          <a:p>
            <a:pPr lvl="2"/>
            <a:r>
              <a:rPr lang="en-HK" dirty="0"/>
              <a:t>Milk and milk products (including lactose);</a:t>
            </a:r>
          </a:p>
          <a:p>
            <a:pPr lvl="2"/>
            <a:r>
              <a:rPr lang="en-HK" dirty="0"/>
              <a:t>Tree nuts and nut products</a:t>
            </a:r>
          </a:p>
          <a:p>
            <a:pPr lvl="2"/>
            <a:r>
              <a:rPr lang="en-HK" dirty="0"/>
              <a:t>Sulphite in a concentration of 10 parts per million or more</a:t>
            </a:r>
          </a:p>
          <a:p>
            <a:pPr marL="541338" lvl="1" indent="0">
              <a:buNone/>
            </a:pPr>
            <a:r>
              <a:rPr lang="en-HK" dirty="0"/>
              <a:t>The name of the following substances shall be specified in the list of ingredients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7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Nutrition Labelling of Convenience / Processed Food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Labelling of convenience / processed food is controlled in Hong Kong legislation:</a:t>
            </a:r>
          </a:p>
          <a:p>
            <a:r>
              <a:rPr lang="en-HK" dirty="0"/>
              <a:t>Appropriate durability indication</a:t>
            </a:r>
          </a:p>
          <a:p>
            <a:pPr lvl="1"/>
            <a:r>
              <a:rPr lang="en-HK" dirty="0"/>
              <a:t>Indication of “best before” or “use by” date</a:t>
            </a:r>
          </a:p>
          <a:p>
            <a:r>
              <a:rPr lang="en-HK" dirty="0"/>
              <a:t>Nutrition labelling</a:t>
            </a:r>
          </a:p>
          <a:p>
            <a:pPr lvl="1"/>
            <a:r>
              <a:rPr lang="en-HK" dirty="0" smtClean="0"/>
              <a:t>Pre-packaged </a:t>
            </a:r>
            <a:r>
              <a:rPr lang="en-HK" dirty="0"/>
              <a:t>food shall be marked or labelled with its energy value and nutrient content</a:t>
            </a:r>
          </a:p>
          <a:p>
            <a:r>
              <a:rPr lang="en-HK" dirty="0"/>
              <a:t>Nutrition claim</a:t>
            </a:r>
          </a:p>
          <a:p>
            <a:pPr lvl="1"/>
            <a:r>
              <a:rPr lang="en-HK" dirty="0"/>
              <a:t>If any nutrition claim is made on the food label or in any advertisement, the nutrient in concern shall be marked or labelled in the nutrition labelling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7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 err="1"/>
              <a:t>Conforti</a:t>
            </a:r>
            <a:r>
              <a:rPr lang="en-HK" dirty="0"/>
              <a:t>, F. D. (2008). </a:t>
            </a:r>
            <a:r>
              <a:rPr lang="en-HK" i="1" dirty="0"/>
              <a:t>Food selection and preparation: a laboratory manual.</a:t>
            </a:r>
            <a:r>
              <a:rPr lang="en-HK" dirty="0"/>
              <a:t> Ames, IA: Wiley-Blackwell.</a:t>
            </a:r>
          </a:p>
          <a:p>
            <a:r>
              <a:rPr lang="en-HK" dirty="0"/>
              <a:t>James G. Brennan and Alistair S. Grandison. </a:t>
            </a:r>
            <a:r>
              <a:rPr lang="en-HK" i="1" dirty="0"/>
              <a:t>Food processing handbook.</a:t>
            </a:r>
            <a:r>
              <a:rPr lang="en-HK" dirty="0"/>
              <a:t> </a:t>
            </a:r>
            <a:r>
              <a:rPr lang="en-HK" dirty="0" err="1"/>
              <a:t>Weinheim</a:t>
            </a:r>
            <a:r>
              <a:rPr lang="en-HK" dirty="0"/>
              <a:t>: Wiley-VCH; c2012. </a:t>
            </a:r>
          </a:p>
          <a:p>
            <a:r>
              <a:rPr lang="en-US" dirty="0"/>
              <a:t>Vickie A. </a:t>
            </a:r>
            <a:r>
              <a:rPr lang="en-US" dirty="0" err="1"/>
              <a:t>Vaclavik</a:t>
            </a:r>
            <a:r>
              <a:rPr lang="en-US" dirty="0"/>
              <a:t>, Elizabeth W. Christian. </a:t>
            </a:r>
            <a:r>
              <a:rPr lang="en-US" i="1" dirty="0"/>
              <a:t>Essentials of food science.</a:t>
            </a:r>
            <a:r>
              <a:rPr lang="en-US" dirty="0"/>
              <a:t> New York, NY: Springer, c2008.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9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Convenience / Processed Food</a:t>
            </a:r>
          </a:p>
          <a:p>
            <a:r>
              <a:rPr lang="en-US" dirty="0"/>
              <a:t>Nutritive Value of Convenience / Processed Food </a:t>
            </a:r>
          </a:p>
          <a:p>
            <a:r>
              <a:rPr lang="en-US" dirty="0"/>
              <a:t>Choice and Storage of Convenience / Processed Food</a:t>
            </a:r>
          </a:p>
          <a:p>
            <a:r>
              <a:rPr lang="en-US" dirty="0"/>
              <a:t>Food and Nutrition Labelling of Convenience / Processed Food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Convenience / Processed Food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Convenience / Processed Food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Convenience foods are foods which have been prepared or partially prepared</a:t>
            </a:r>
          </a:p>
          <a:p>
            <a:r>
              <a:rPr lang="en-US" dirty="0"/>
              <a:t>They help to make cooking and serving easier and quicker</a:t>
            </a:r>
          </a:p>
          <a:p>
            <a:r>
              <a:rPr lang="en-US" dirty="0"/>
              <a:t>Some convenience foods are ready to eat</a:t>
            </a:r>
          </a:p>
          <a:p>
            <a:r>
              <a:rPr lang="en-US" dirty="0"/>
              <a:t>The advantages of convenience foods:</a:t>
            </a:r>
          </a:p>
          <a:p>
            <a:pPr lvl="1"/>
            <a:r>
              <a:rPr lang="en-US" dirty="0"/>
              <a:t>Saves time</a:t>
            </a:r>
          </a:p>
          <a:p>
            <a:pPr lvl="1"/>
            <a:r>
              <a:rPr lang="en-US" dirty="0"/>
              <a:t>Saves fuel and waste</a:t>
            </a:r>
          </a:p>
          <a:p>
            <a:pPr lvl="1"/>
            <a:r>
              <a:rPr lang="en-US" dirty="0"/>
              <a:t>Easy to store</a:t>
            </a:r>
          </a:p>
          <a:p>
            <a:pPr lvl="1"/>
            <a:r>
              <a:rPr lang="en-US" dirty="0"/>
              <a:t>Ready for use when the food is not in season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2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87902-1D24-4642-8F9E-C7B731D54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Convenience / Processed Food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FD27C-C004-4B27-B7BF-BB3366BA4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HK" dirty="0"/>
              <a:t>Convenience foods may be grouped into three main types</a:t>
            </a:r>
          </a:p>
          <a:p>
            <a:r>
              <a:rPr lang="en-HK" dirty="0"/>
              <a:t>Canned or bottled</a:t>
            </a:r>
          </a:p>
          <a:p>
            <a:r>
              <a:rPr lang="en-HK" dirty="0"/>
              <a:t>Frozen foods</a:t>
            </a:r>
          </a:p>
          <a:p>
            <a:r>
              <a:rPr lang="en-HK" dirty="0"/>
              <a:t>Dried foods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9B247-FF41-48F9-A840-3E14E7132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8047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291D6-5166-49AB-B88C-FE46A3142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Convenience / Processed Food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47F5A-B9DC-4AA5-B9CB-21A8AD982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HK" dirty="0"/>
              <a:t>Canned or bottled foods</a:t>
            </a:r>
          </a:p>
          <a:p>
            <a:r>
              <a:rPr lang="en-HK" dirty="0"/>
              <a:t>Some of them are ready-to-eat from can or bottle</a:t>
            </a:r>
          </a:p>
          <a:p>
            <a:r>
              <a:rPr lang="en-HK" dirty="0"/>
              <a:t>Some of them require to be heated, diluted, or reconstituted</a:t>
            </a:r>
          </a:p>
          <a:p>
            <a:r>
              <a:rPr lang="en-HK" dirty="0"/>
              <a:t>Before foods are being canned or bottled, they must be heated under appropriate conditions, such as time, temperature, and pressure</a:t>
            </a:r>
          </a:p>
          <a:p>
            <a:r>
              <a:rPr lang="en-HK" dirty="0"/>
              <a:t>Foods are heated because it will:</a:t>
            </a:r>
          </a:p>
          <a:p>
            <a:pPr lvl="1"/>
            <a:r>
              <a:rPr lang="en-HK" dirty="0"/>
              <a:t>inactivate microorganisms</a:t>
            </a:r>
          </a:p>
          <a:p>
            <a:pPr lvl="1"/>
            <a:r>
              <a:rPr lang="en-HK" dirty="0"/>
              <a:t>decrease chemical damage</a:t>
            </a:r>
          </a:p>
          <a:p>
            <a:pPr lvl="1"/>
            <a:r>
              <a:rPr lang="en-HK" dirty="0"/>
              <a:t>terminate enzyme activities</a:t>
            </a:r>
          </a:p>
          <a:p>
            <a:pPr lvl="1"/>
            <a:r>
              <a:rPr lang="en-HK" dirty="0"/>
              <a:t>reduce physical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41E0D-39F6-4AF8-98BA-AFF846AC5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6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879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291D6-5166-49AB-B88C-FE46A3142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Convenience / Processed Food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47F5A-B9DC-4AA5-B9CB-21A8AD982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HK" dirty="0"/>
              <a:t>Frozen foods</a:t>
            </a:r>
          </a:p>
          <a:p>
            <a:r>
              <a:rPr lang="en-HK" dirty="0"/>
              <a:t>Some frozen foods are ready-to-eat, some require thawing, still some require cooking</a:t>
            </a:r>
          </a:p>
          <a:p>
            <a:r>
              <a:rPr lang="en-HK" dirty="0"/>
              <a:t>Freezing involves the crystallization of water in food which requires the removal of latent heat</a:t>
            </a:r>
          </a:p>
          <a:p>
            <a:r>
              <a:rPr lang="en-HK" dirty="0"/>
              <a:t>The temperature decreases in food affects microorganisms activity</a:t>
            </a:r>
          </a:p>
          <a:p>
            <a:r>
              <a:rPr lang="en-HK" dirty="0"/>
              <a:t>Freezing influence important quality attributes of food, such as texture, colour, flavour, and nutrient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41E0D-39F6-4AF8-98BA-AFF846AC5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7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49599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291D6-5166-49AB-B88C-FE46A3142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Convenience / Processed Food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47F5A-B9DC-4AA5-B9CB-21A8AD982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HK" dirty="0"/>
              <a:t>Dried foods</a:t>
            </a:r>
          </a:p>
          <a:p>
            <a:r>
              <a:rPr lang="en-HK" dirty="0"/>
              <a:t>Some dried foods require to be reconstituted with water or other ingredients, some require to be cooked</a:t>
            </a:r>
          </a:p>
          <a:p>
            <a:r>
              <a:rPr lang="en-HK" dirty="0"/>
              <a:t>In some foods that have relatively low solids contents, it is desirable to increase the solids content of such liquids</a:t>
            </a:r>
          </a:p>
          <a:p>
            <a:r>
              <a:rPr lang="en-HK" dirty="0"/>
              <a:t>A common way is to evaporate some of the water by the application of heat</a:t>
            </a:r>
          </a:p>
          <a:p>
            <a:r>
              <a:rPr lang="en-HK" dirty="0"/>
              <a:t>When foods are dried, their mass and volume will decrease, which help to:</a:t>
            </a:r>
          </a:p>
          <a:p>
            <a:pPr lvl="1"/>
            <a:r>
              <a:rPr lang="en-HK" dirty="0"/>
              <a:t>produce concentrated liquid products (for sale to the consumer)</a:t>
            </a:r>
          </a:p>
          <a:p>
            <a:pPr lvl="1"/>
            <a:r>
              <a:rPr lang="en-HK" dirty="0"/>
              <a:t>preconcentrate liquids for further processing </a:t>
            </a:r>
          </a:p>
          <a:p>
            <a:pPr lvl="1"/>
            <a:r>
              <a:rPr lang="en-HK" dirty="0"/>
              <a:t>reduce the cost of transportation, storage, and packaging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41E0D-39F6-4AF8-98BA-AFF846AC5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8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8581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32521"/>
            <a:ext cx="7086599" cy="2105367"/>
          </a:xfrm>
        </p:spPr>
        <p:txBody>
          <a:bodyPr>
            <a:normAutofit fontScale="90000"/>
          </a:bodyPr>
          <a:lstStyle/>
          <a:p>
            <a:r>
              <a:rPr lang="en-US" dirty="0"/>
              <a:t>Nutritive Value of Convenience / Processed Food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8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0262f94-9f35-4ac3-9a90-690165a166b7"/>
    <ds:schemaRef ds:uri="http://schemas.microsoft.com/office/2006/documentManagement/types"/>
    <ds:schemaRef ds:uri="a4f35948-e619-41b3-aa29-22878b09cfd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103</TotalTime>
  <Words>748</Words>
  <Application>Microsoft Office PowerPoint</Application>
  <PresentationFormat>如螢幕大小 (4:3)</PresentationFormat>
  <Paragraphs>109</Paragraphs>
  <Slides>17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0" baseType="lpstr">
      <vt:lpstr>Arial</vt:lpstr>
      <vt:lpstr>Constantia</vt:lpstr>
      <vt:lpstr>Cooking 16x9</vt:lpstr>
      <vt:lpstr>Understanding Ingredients</vt:lpstr>
      <vt:lpstr>Topics</vt:lpstr>
      <vt:lpstr>Types of Convenience / Processed Food</vt:lpstr>
      <vt:lpstr>Types of Convenience / Processed Food</vt:lpstr>
      <vt:lpstr>Types of Convenience / Processed Food</vt:lpstr>
      <vt:lpstr>Types of Convenience / Processed Food</vt:lpstr>
      <vt:lpstr>Types of Convenience / Processed Food</vt:lpstr>
      <vt:lpstr>Types of Convenience / Processed Food</vt:lpstr>
      <vt:lpstr>Nutritive Value of Convenience / Processed Food </vt:lpstr>
      <vt:lpstr>Nutritive Value of Convenience / Processed Food </vt:lpstr>
      <vt:lpstr>Choice and Storage of Convenience / Processed Food</vt:lpstr>
      <vt:lpstr>Choice and Storage of Convenience / Processed Food</vt:lpstr>
      <vt:lpstr>Choice and Storage of Convenience / Processed Food</vt:lpstr>
      <vt:lpstr>Food and Nutrition Labelling of Convenience / Processed Food</vt:lpstr>
      <vt:lpstr>Food and Nutrition Labelling of Convenience / Processed Food</vt:lpstr>
      <vt:lpstr>Food and Nutrition Labelling of Convenience / Processed Food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tuunc06-p04</dc:creator>
  <cp:lastModifiedBy>LOK, Kwan-wai</cp:lastModifiedBy>
  <cp:revision>33</cp:revision>
  <dcterms:created xsi:type="dcterms:W3CDTF">2017-09-14T05:33:51Z</dcterms:created>
  <dcterms:modified xsi:type="dcterms:W3CDTF">2019-10-29T04:18:09Z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